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75" r:id="rId2"/>
    <p:sldId id="276" r:id="rId3"/>
    <p:sldId id="277" r:id="rId4"/>
    <p:sldId id="282" r:id="rId5"/>
    <p:sldId id="278" r:id="rId6"/>
    <p:sldId id="268" r:id="rId7"/>
  </p:sldIdLst>
  <p:sldSz cx="12192000" cy="6858000"/>
  <p:notesSz cx="6858000" cy="12192000"/>
  <p:embeddedFontLst>
    <p:embeddedFont>
      <p:font typeface="MiSans" panose="02010600030101010101" charset="-122"/>
      <p:regular r:id="rId9"/>
    </p:embeddedFont>
    <p:embeddedFont>
      <p:font typeface="等线" panose="02010600030101010101" pitchFamily="2" charset="-122"/>
      <p:regular r:id="rId10"/>
      <p:bold r:id="rId1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82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4267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C2341-1F09-60F5-1EC6-AF9BA466D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2FDDEE-BDDD-85AE-52B7-39E3F46732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D7DE00-A26A-16D9-A95E-AD20A76C03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FDD01-5248-DAF9-FDDC-CF88989BA3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4322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54F69-68FD-708A-9311-F82BE7E2A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A082CD-8C94-8800-22A1-18100D3B8B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616627-E72B-66D6-BA04-B232EBAA2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F6C6B1-0977-AB89-2AFF-EDE7276BE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798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3-d2tarltnfo2stf9djk2g.png"/>
          <p:cNvPicPr>
            <a:picLocks noChangeAspect="1"/>
          </p:cNvPicPr>
          <p:nvPr/>
        </p:nvPicPr>
        <p:blipFill>
          <a:blip r:embed="rId3"/>
          <a:srcRect l="11651" t="6196" r="5498" b="958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6745" y="6151880"/>
            <a:ext cx="4345305" cy="33147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48012" y="4151067"/>
            <a:ext cx="5246834" cy="75477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汇报人：林银蕊 甘芝清 黄慧雯</a:t>
            </a:r>
          </a:p>
        </p:txBody>
      </p:sp>
      <p:sp>
        <p:nvSpPr>
          <p:cNvPr id="5" name="Text 2"/>
          <p:cNvSpPr/>
          <p:nvPr/>
        </p:nvSpPr>
        <p:spPr>
          <a:xfrm>
            <a:off x="7211695" y="6116955"/>
            <a:ext cx="4448810" cy="366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汇报日期：2025/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12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/0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hape 3"/>
          <p:cNvSpPr/>
          <p:nvPr/>
        </p:nvSpPr>
        <p:spPr>
          <a:xfrm>
            <a:off x="11450859" y="42888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450859" y="42888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1450859" y="52585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1450859" y="52585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1450859" y="62282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450859" y="622829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1728118" y="6316221"/>
            <a:ext cx="704469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pic>
        <p:nvPicPr>
          <p:cNvPr id="13" name="Image 1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6200000">
            <a:off x="1188085" y="102870"/>
            <a:ext cx="262890" cy="1170305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4907" y="1470462"/>
            <a:ext cx="6201881" cy="21236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第</a:t>
            </a:r>
            <a:r>
              <a:rPr lang="en-US" altLang="zh-CN" sz="6600" b="1" noProof="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章 </a:t>
            </a: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应用层</a:t>
            </a:r>
            <a:endParaRPr kumimoji="0" lang="en-US" altLang="zh-CN" sz="6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  课后习题讲解</a:t>
            </a:r>
          </a:p>
        </p:txBody>
      </p:sp>
      <p:pic>
        <p:nvPicPr>
          <p:cNvPr id="15" name="Image 2" descr="https://kimi-img.moonshot.cn/pub/slides/slides_tmpl/image/25-09-05-17:30:59-d2tarktnfo2stf9djjt0.png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948012" y="4977146"/>
            <a:ext cx="780106" cy="820784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773113" y="5525261"/>
            <a:ext cx="1131570" cy="815230"/>
          </a:xfrm>
          <a:prstGeom prst="trapezoid">
            <a:avLst>
              <a:gd name="adj" fmla="val 26039"/>
            </a:avLst>
          </a:prstGeom>
          <a:gradFill flip="none" rotWithShape="1">
            <a:gsLst>
              <a:gs pos="0">
                <a:srgbClr val="577FD2">
                  <a:alpha val="21000"/>
                </a:srgbClr>
              </a:gs>
              <a:gs pos="27000">
                <a:srgbClr val="577FD2">
                  <a:alpha val="21000"/>
                </a:srgbClr>
              </a:gs>
              <a:gs pos="68000">
                <a:srgbClr val="F3F7FA">
                  <a:alpha val="0"/>
                </a:srgbClr>
              </a:gs>
              <a:gs pos="100000">
                <a:srgbClr val="F3F7FA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7" name="Text 12"/>
          <p:cNvSpPr/>
          <p:nvPr/>
        </p:nvSpPr>
        <p:spPr>
          <a:xfrm>
            <a:off x="734695" y="5018515"/>
            <a:ext cx="1131570" cy="8152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501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03262" y="2025650"/>
            <a:ext cx="1408430" cy="8001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44549" y="1925955"/>
            <a:ext cx="2465529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2"/>
          <p:cNvSpPr/>
          <p:nvPr/>
        </p:nvSpPr>
        <p:spPr>
          <a:xfrm>
            <a:off x="844550" y="2692400"/>
            <a:ext cx="2663190" cy="43299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hape 3"/>
          <p:cNvSpPr/>
          <p:nvPr/>
        </p:nvSpPr>
        <p:spPr>
          <a:xfrm>
            <a:off x="924560" y="2670810"/>
            <a:ext cx="166497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headEnd type="none"/>
            <a:tailEnd type="none"/>
          </a:ln>
        </p:spPr>
      </p:sp>
      <p:pic>
        <p:nvPicPr>
          <p:cNvPr id="7" name="Image 1" descr="https://kimi-img.moonshot.cn/pub/slides/slides_tmpl/image/25-09-05-17:30:59-d2tarktnfo2stf9djjt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428625"/>
            <a:ext cx="762000" cy="76200"/>
          </a:xfrm>
          <a:prstGeom prst="rect">
            <a:avLst/>
          </a:prstGeom>
        </p:spPr>
      </p:pic>
      <p:pic>
        <p:nvPicPr>
          <p:cNvPr id="8" name="Image 2" descr="https://kimi-img.moonshot.cn/pub/slides/slides_tmpl/image/25-09-05-17:30:59-d2tarktnfo2stf9djjt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559435"/>
            <a:ext cx="762000" cy="76200"/>
          </a:xfrm>
          <a:prstGeom prst="rect">
            <a:avLst/>
          </a:prstGeom>
        </p:spPr>
      </p:pic>
      <p:sp>
        <p:nvSpPr>
          <p:cNvPr id="15" name="Shape 10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6" name="Shape 11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hape 13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9" name="Text 14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hape 15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21" name="Text 16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Shape 17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3" name="Text 18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Shape 19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5" name="Text 20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Shape 21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7" name="Text 22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8" name="Image 3" descr="https://kimi-img.moonshot.cn/pub/slides/slides_tmpl/image/25-09-05-17:30:59-d2tarktnfo2stf9djjt0.png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2252980" y="4632325"/>
            <a:ext cx="892175" cy="938530"/>
          </a:xfrm>
          <a:prstGeom prst="rect">
            <a:avLst/>
          </a:prstGeom>
        </p:spPr>
      </p:pic>
      <p:sp>
        <p:nvSpPr>
          <p:cNvPr id="29" name="Shape 23"/>
          <p:cNvSpPr/>
          <p:nvPr/>
        </p:nvSpPr>
        <p:spPr>
          <a:xfrm>
            <a:off x="2052955" y="5259070"/>
            <a:ext cx="1294130" cy="932180"/>
          </a:xfrm>
          <a:prstGeom prst="trapezoid">
            <a:avLst>
              <a:gd name="adj" fmla="val 26039"/>
            </a:avLst>
          </a:prstGeom>
          <a:gradFill flip="none" rotWithShape="1">
            <a:gsLst>
              <a:gs pos="0">
                <a:srgbClr val="577FD2">
                  <a:alpha val="21000"/>
                </a:srgbClr>
              </a:gs>
              <a:gs pos="27000">
                <a:srgbClr val="577FD2">
                  <a:alpha val="21000"/>
                </a:srgbClr>
              </a:gs>
              <a:gs pos="68000">
                <a:srgbClr val="F3F7FA">
                  <a:alpha val="0"/>
                </a:srgbClr>
              </a:gs>
              <a:gs pos="100000">
                <a:srgbClr val="F3F7FA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30" name="Text 24"/>
          <p:cNvSpPr/>
          <p:nvPr/>
        </p:nvSpPr>
        <p:spPr>
          <a:xfrm>
            <a:off x="2052955" y="5259070"/>
            <a:ext cx="1294130" cy="9321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1" name="Image 4" descr="https://kimi-img.moonshot.cn/pub/slides/slides_tmpl/image/25-09-05-17:31:01-d2tarldnfo2stf9djk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9841865" y="1183640"/>
            <a:ext cx="1897380" cy="1684020"/>
          </a:xfrm>
          <a:prstGeom prst="rect">
            <a:avLst/>
          </a:prstGeom>
        </p:spPr>
      </p:pic>
      <p:sp>
        <p:nvSpPr>
          <p:cNvPr id="33" name="Text 26"/>
          <p:cNvSpPr/>
          <p:nvPr/>
        </p:nvSpPr>
        <p:spPr>
          <a:xfrm>
            <a:off x="6308742" y="2452161"/>
            <a:ext cx="4260404" cy="83099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书本习题题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Shape 4">
            <a:extLst>
              <a:ext uri="{FF2B5EF4-FFF2-40B4-BE49-F238E27FC236}">
                <a16:creationId xmlns:a16="http://schemas.microsoft.com/office/drawing/2014/main" id="{982A5FC8-C5C5-B2E8-A265-ED99ED045129}"/>
              </a:ext>
            </a:extLst>
          </p:cNvPr>
          <p:cNvSpPr/>
          <p:nvPr/>
        </p:nvSpPr>
        <p:spPr>
          <a:xfrm flipH="1">
            <a:off x="4709608" y="2627895"/>
            <a:ext cx="198756" cy="531417"/>
          </a:xfrm>
          <a:prstGeom prst="line">
            <a:avLst/>
          </a:prstGeom>
          <a:noFill/>
          <a:ln w="28575">
            <a:solidFill>
              <a:srgbClr val="4B62E1"/>
            </a:solidFill>
            <a:prstDash val="solid"/>
            <a:headEnd type="none"/>
            <a:tailEnd type="none"/>
          </a:ln>
        </p:spPr>
      </p:sp>
      <p:sp>
        <p:nvSpPr>
          <p:cNvPr id="46" name="Text 25">
            <a:extLst>
              <a:ext uri="{FF2B5EF4-FFF2-40B4-BE49-F238E27FC236}">
                <a16:creationId xmlns:a16="http://schemas.microsoft.com/office/drawing/2014/main" id="{63F1983C-AF36-266A-A04E-7BDDDAEDC8BF}"/>
              </a:ext>
            </a:extLst>
          </p:cNvPr>
          <p:cNvSpPr/>
          <p:nvPr/>
        </p:nvSpPr>
        <p:spPr>
          <a:xfrm>
            <a:off x="5110355" y="2506294"/>
            <a:ext cx="1408429" cy="83099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B62E1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01.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3" grpId="0" animBg="1"/>
      <p:bldP spid="4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7:31:00-d2tarl5nfo2stf9djj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5-17:31:00-d2tarl5nfo2stf9djju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5-17:31:00-d2tarl5nfo2stf9djjv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3989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0" b="0" i="0" u="none" strike="noStrike" kern="1200" cap="none" spc="0" normalizeH="0" baseline="0" noProof="0" dirty="0">
                <a:ln>
                  <a:noFill/>
                </a:ln>
                <a:solidFill>
                  <a:srgbClr val="F2F7FA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r>
              <a:rPr kumimoji="0" lang="en-US" altLang="zh-CN" sz="8500" b="0" i="0" u="none" strike="noStrike" kern="1200" cap="none" spc="0" normalizeH="0" baseline="0" noProof="0" dirty="0">
                <a:ln>
                  <a:noFill/>
                </a:ln>
                <a:solidFill>
                  <a:srgbClr val="F2F7FA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1"/>
          <p:cNvSpPr/>
          <p:nvPr/>
        </p:nvSpPr>
        <p:spPr>
          <a:xfrm>
            <a:off x="586512" y="2864485"/>
            <a:ext cx="6607175" cy="10333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书本习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题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77CC1-808F-BADB-F0D0-69764C288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>
            <a:extLst>
              <a:ext uri="{FF2B5EF4-FFF2-40B4-BE49-F238E27FC236}">
                <a16:creationId xmlns:a16="http://schemas.microsoft.com/office/drawing/2014/main" id="{B756DA46-6E01-64DB-7DD8-051A70759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ext 15">
            <a:extLst>
              <a:ext uri="{FF2B5EF4-FFF2-40B4-BE49-F238E27FC236}">
                <a16:creationId xmlns:a16="http://schemas.microsoft.com/office/drawing/2014/main" id="{1659E9A1-150F-91A1-A2C5-D3C7381D6D95}"/>
              </a:ext>
            </a:extLst>
          </p:cNvPr>
          <p:cNvSpPr/>
          <p:nvPr/>
        </p:nvSpPr>
        <p:spPr>
          <a:xfrm>
            <a:off x="1381125" y="2271395"/>
            <a:ext cx="2138971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4744054E-38D6-7961-7866-92125BAA61A1}"/>
              </a:ext>
            </a:extLst>
          </p:cNvPr>
          <p:cNvSpPr/>
          <p:nvPr/>
        </p:nvSpPr>
        <p:spPr>
          <a:xfrm>
            <a:off x="685800" y="332105"/>
            <a:ext cx="9799955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2D469932-6BCC-8F09-55A2-44E21B3F6D55}"/>
              </a:ext>
            </a:extLst>
          </p:cNvPr>
          <p:cNvSpPr/>
          <p:nvPr/>
        </p:nvSpPr>
        <p:spPr>
          <a:xfrm>
            <a:off x="957580" y="603885"/>
            <a:ext cx="9799955" cy="5847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18EF4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书本习题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18EF4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6-06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18EF4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18EF4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TFTP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18EF4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与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18EF4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FTP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18EF4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的主要区别</a:t>
            </a:r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D878192F-A219-1409-B7FF-D6578B9AFFAF}"/>
              </a:ext>
            </a:extLst>
          </p:cNvPr>
          <p:cNvSpPr/>
          <p:nvPr/>
        </p:nvSpPr>
        <p:spPr>
          <a:xfrm>
            <a:off x="477520" y="1248904"/>
            <a:ext cx="10800038" cy="5147689"/>
          </a:xfrm>
          <a:custGeom>
            <a:avLst/>
            <a:gdLst/>
            <a:ahLst/>
            <a:cxnLst/>
            <a:rect l="l" t="t" r="r" b="b"/>
            <a:pathLst>
              <a:path w="5740400" h="1930400">
                <a:moveTo>
                  <a:pt x="101597" y="0"/>
                </a:moveTo>
                <a:lnTo>
                  <a:pt x="5638803" y="0"/>
                </a:lnTo>
                <a:cubicBezTo>
                  <a:pt x="5694913" y="0"/>
                  <a:pt x="5740400" y="45487"/>
                  <a:pt x="5740400" y="101597"/>
                </a:cubicBezTo>
                <a:lnTo>
                  <a:pt x="5740400" y="1828803"/>
                </a:lnTo>
                <a:cubicBezTo>
                  <a:pt x="5740400" y="1884913"/>
                  <a:pt x="5694913" y="1930400"/>
                  <a:pt x="56388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  <a:ln/>
        </p:spPr>
      </p:sp>
      <p:pic>
        <p:nvPicPr>
          <p:cNvPr id="9" name="Image 1">
            <a:extLst>
              <a:ext uri="{FF2B5EF4-FFF2-40B4-BE49-F238E27FC236}">
                <a16:creationId xmlns:a16="http://schemas.microsoft.com/office/drawing/2014/main" id="{31316199-2BAE-7268-1EC4-376768941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70228"/>
            <a:ext cx="13553440" cy="622317"/>
          </a:xfrm>
          <a:prstGeom prst="rect">
            <a:avLst/>
          </a:prstGeom>
        </p:spPr>
      </p:pic>
      <p:sp>
        <p:nvSpPr>
          <p:cNvPr id="10" name="Text 13">
            <a:extLst>
              <a:ext uri="{FF2B5EF4-FFF2-40B4-BE49-F238E27FC236}">
                <a16:creationId xmlns:a16="http://schemas.microsoft.com/office/drawing/2014/main" id="{D2B0EFEE-BD7E-C89F-D737-E33F5B344E71}"/>
              </a:ext>
            </a:extLst>
          </p:cNvPr>
          <p:cNvSpPr/>
          <p:nvPr/>
        </p:nvSpPr>
        <p:spPr>
          <a:xfrm>
            <a:off x="371749" y="1338453"/>
            <a:ext cx="10114006" cy="1020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0"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9F823156-4D26-D169-6D05-0EBC09F9ACBB}"/>
              </a:ext>
            </a:extLst>
          </p:cNvPr>
          <p:cNvSpPr/>
          <p:nvPr/>
        </p:nvSpPr>
        <p:spPr>
          <a:xfrm>
            <a:off x="763208" y="1860519"/>
            <a:ext cx="10514350" cy="2065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lvl="0">
              <a:lnSpc>
                <a:spcPct val="130000"/>
              </a:lnSpc>
              <a:defRPr/>
            </a:pP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解答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:</a:t>
            </a:r>
          </a:p>
          <a:p>
            <a:pPr lvl="0">
              <a:lnSpc>
                <a:spcPct val="130000"/>
              </a:lnSpc>
              <a:defRPr/>
            </a:pP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简单文件传送协议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TFTP(Trivial File Transfer Protocol),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它是一个很小且易于实现的文件传送协议。虽然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TFTP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也使用客户服务器方式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,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但它使用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UDP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数据报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,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因此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TFTP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需要有自己的差错改正措施。</a:t>
            </a:r>
            <a:r>
              <a:rPr lang="en-US" altLang="zh-CN" b="1" dirty="0">
                <a:solidFill>
                  <a:srgbClr val="00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FTP</a:t>
            </a:r>
            <a:r>
              <a:rPr lang="zh-CN" altLang="en-US" b="1" dirty="0">
                <a:solidFill>
                  <a:srgbClr val="00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使用</a:t>
            </a:r>
            <a:r>
              <a:rPr lang="en-US" altLang="zh-CN" b="1" dirty="0">
                <a:solidFill>
                  <a:srgbClr val="00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TCP</a:t>
            </a:r>
            <a:r>
              <a:rPr lang="zh-CN" altLang="en-US" b="1" dirty="0">
                <a:solidFill>
                  <a:srgbClr val="00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传送数据</a:t>
            </a:r>
            <a:r>
              <a:rPr lang="en-US" altLang="zh-CN" b="1" dirty="0">
                <a:solidFill>
                  <a:srgbClr val="00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,</a:t>
            </a:r>
            <a:r>
              <a:rPr lang="zh-CN" altLang="en-US" b="1" dirty="0">
                <a:solidFill>
                  <a:srgbClr val="00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因而是很可靠的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。</a:t>
            </a:r>
            <a:endParaRPr lang="en-US" altLang="zh-CN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Noto Sans SC" pitchFamily="34" charset="-120"/>
            </a:endParaRPr>
          </a:p>
          <a:p>
            <a:pPr lvl="0">
              <a:lnSpc>
                <a:spcPct val="130000"/>
              </a:lnSpc>
              <a:defRPr/>
            </a:pP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但正因如此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,</a:t>
            </a:r>
            <a:r>
              <a:rPr lang="en-US" altLang="zh-CN" b="1" dirty="0">
                <a:solidFill>
                  <a:srgbClr val="00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FTP</a:t>
            </a:r>
            <a:r>
              <a:rPr lang="zh-CN" altLang="en-US" b="1" dirty="0">
                <a:solidFill>
                  <a:srgbClr val="00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就比</a:t>
            </a:r>
            <a:r>
              <a:rPr lang="en-US" altLang="zh-CN" b="1" dirty="0">
                <a:solidFill>
                  <a:srgbClr val="00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TFTP</a:t>
            </a:r>
            <a:r>
              <a:rPr lang="zh-CN" altLang="en-US" b="1" dirty="0">
                <a:solidFill>
                  <a:srgbClr val="00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复杂得多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。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TFTP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只支持文件传输而不支持交互。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TFTP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没有一个庞大的命令集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,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没 有列目录的功能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,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也不能对用户进行身份鉴别。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Noto Sans SC" pitchFamily="34" charset="-12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077751-4565-9A00-AB1E-0BBFF716E359}"/>
              </a:ext>
            </a:extLst>
          </p:cNvPr>
          <p:cNvSpPr txBox="1"/>
          <p:nvPr/>
        </p:nvSpPr>
        <p:spPr>
          <a:xfrm>
            <a:off x="429343" y="1293800"/>
            <a:ext cx="11285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简单文件传送协议</a:t>
            </a:r>
            <a:r>
              <a:rPr lang="en-US" altLang="zh-CN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TFTP</a:t>
            </a:r>
            <a:r>
              <a:rPr lang="zh-CN" alt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与</a:t>
            </a:r>
            <a:r>
              <a:rPr lang="en-US" altLang="zh-CN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FTP</a:t>
            </a:r>
            <a:r>
              <a:rPr lang="zh-CN" alt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的主要区别是什么</a:t>
            </a:r>
            <a:r>
              <a:rPr lang="en-US" altLang="zh-CN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?</a:t>
            </a:r>
            <a:r>
              <a:rPr lang="zh-CN" alt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各用在什么场合</a:t>
            </a:r>
            <a:r>
              <a:rPr lang="en-US" altLang="zh-CN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?</a:t>
            </a:r>
            <a:endParaRPr lang="zh-CN" altLang="en-US" sz="2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A9DCFD7-B057-B8D9-AFE8-2DCCCC961F9D}"/>
              </a:ext>
            </a:extLst>
          </p:cNvPr>
          <p:cNvSpPr txBox="1"/>
          <p:nvPr/>
        </p:nvSpPr>
        <p:spPr>
          <a:xfrm>
            <a:off x="603421" y="5657800"/>
            <a:ext cx="9799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当我们只需要复制一个文件而不需要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FTP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协议的功能时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就只需要一个能够迅速复制这些文件的协议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,TFTP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就是一个很好的选择。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C01BAB6-175C-4FB8-3A57-3590E24462C8}"/>
              </a:ext>
            </a:extLst>
          </p:cNvPr>
          <p:cNvSpPr txBox="1"/>
          <p:nvPr/>
        </p:nvSpPr>
        <p:spPr>
          <a:xfrm>
            <a:off x="685800" y="3962253"/>
            <a:ext cx="95025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TFTP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的主要</a:t>
            </a:r>
            <a:r>
              <a:rPr lang="zh-CN" altLang="en-US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优点有两个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第一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,TFTP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可用于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UDP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环境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第二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,TFTP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代码所占的内存较小。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TFTP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的工作很像停止等待协议。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发送完一个文件块后就等待对方的确认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确认时应指明所确认的块编号。发完数据后在规定时间内收不到确认就要重发数据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PDU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。发送确认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PDU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的一方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若在规定时间内收不到下一个文件块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也要重发确认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PDU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这样就可保证文件的传送不致因某一个数据报的丢失而告失败。</a:t>
            </a:r>
          </a:p>
        </p:txBody>
      </p:sp>
    </p:spTree>
    <p:extLst>
      <p:ext uri="{BB962C8B-B14F-4D97-AF65-F5344CB8AC3E}">
        <p14:creationId xmlns:p14="http://schemas.microsoft.com/office/powerpoint/2010/main" val="24870298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/>
      <p:bldP spid="4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2939F-E4F1-6D8B-01ED-6EE030FF9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>
            <a:extLst>
              <a:ext uri="{FF2B5EF4-FFF2-40B4-BE49-F238E27FC236}">
                <a16:creationId xmlns:a16="http://schemas.microsoft.com/office/drawing/2014/main" id="{90F43A2B-4BF1-2B32-4936-99EDF47DB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ext 15">
            <a:extLst>
              <a:ext uri="{FF2B5EF4-FFF2-40B4-BE49-F238E27FC236}">
                <a16:creationId xmlns:a16="http://schemas.microsoft.com/office/drawing/2014/main" id="{F2CA598D-C24E-F2FC-47CC-C245A5A7430C}"/>
              </a:ext>
            </a:extLst>
          </p:cNvPr>
          <p:cNvSpPr/>
          <p:nvPr/>
        </p:nvSpPr>
        <p:spPr>
          <a:xfrm>
            <a:off x="1381125" y="2271395"/>
            <a:ext cx="2138971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5F66C3E7-25EC-D29B-01AD-ACEA52E80193}"/>
              </a:ext>
            </a:extLst>
          </p:cNvPr>
          <p:cNvSpPr/>
          <p:nvPr/>
        </p:nvSpPr>
        <p:spPr>
          <a:xfrm>
            <a:off x="685800" y="332105"/>
            <a:ext cx="9799955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9470866E-E24B-21D6-D8BA-E29209ACD4CF}"/>
              </a:ext>
            </a:extLst>
          </p:cNvPr>
          <p:cNvSpPr/>
          <p:nvPr/>
        </p:nvSpPr>
        <p:spPr>
          <a:xfrm>
            <a:off x="957580" y="603885"/>
            <a:ext cx="9799955" cy="5847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18EF4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书本习题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18EF4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6-46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18EF4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：各应用协议</a:t>
            </a:r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B2E830E5-E62B-ED10-583B-196688ED110F}"/>
              </a:ext>
            </a:extLst>
          </p:cNvPr>
          <p:cNvSpPr/>
          <p:nvPr/>
        </p:nvSpPr>
        <p:spPr>
          <a:xfrm>
            <a:off x="695981" y="2040654"/>
            <a:ext cx="10800038" cy="4485241"/>
          </a:xfrm>
          <a:custGeom>
            <a:avLst/>
            <a:gdLst/>
            <a:ahLst/>
            <a:cxnLst/>
            <a:rect l="l" t="t" r="r" b="b"/>
            <a:pathLst>
              <a:path w="5740400" h="1930400">
                <a:moveTo>
                  <a:pt x="101597" y="0"/>
                </a:moveTo>
                <a:lnTo>
                  <a:pt x="5638803" y="0"/>
                </a:lnTo>
                <a:cubicBezTo>
                  <a:pt x="5694913" y="0"/>
                  <a:pt x="5740400" y="45487"/>
                  <a:pt x="5740400" y="101597"/>
                </a:cubicBezTo>
                <a:lnTo>
                  <a:pt x="5740400" y="1828803"/>
                </a:lnTo>
                <a:cubicBezTo>
                  <a:pt x="5740400" y="1884913"/>
                  <a:pt x="5694913" y="1930400"/>
                  <a:pt x="56388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  <a:ln/>
        </p:spPr>
      </p:sp>
      <p:pic>
        <p:nvPicPr>
          <p:cNvPr id="9" name="Image 1">
            <a:extLst>
              <a:ext uri="{FF2B5EF4-FFF2-40B4-BE49-F238E27FC236}">
                <a16:creationId xmlns:a16="http://schemas.microsoft.com/office/drawing/2014/main" id="{8E49FDCA-C6F0-49C6-13A1-620A7AC84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70227"/>
            <a:ext cx="15434162" cy="1188659"/>
          </a:xfrm>
          <a:prstGeom prst="rect">
            <a:avLst/>
          </a:prstGeom>
        </p:spPr>
      </p:pic>
      <p:sp>
        <p:nvSpPr>
          <p:cNvPr id="10" name="Text 13">
            <a:extLst>
              <a:ext uri="{FF2B5EF4-FFF2-40B4-BE49-F238E27FC236}">
                <a16:creationId xmlns:a16="http://schemas.microsoft.com/office/drawing/2014/main" id="{EBF27458-6A6A-C65F-4B78-ECF9A275A71F}"/>
              </a:ext>
            </a:extLst>
          </p:cNvPr>
          <p:cNvSpPr/>
          <p:nvPr/>
        </p:nvSpPr>
        <p:spPr>
          <a:xfrm>
            <a:off x="371749" y="1338453"/>
            <a:ext cx="10114006" cy="1020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0"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99CF8D19-6A8E-BC23-E7AE-2EB96DB6190C}"/>
              </a:ext>
            </a:extLst>
          </p:cNvPr>
          <p:cNvSpPr/>
          <p:nvPr/>
        </p:nvSpPr>
        <p:spPr>
          <a:xfrm>
            <a:off x="1137126" y="2473423"/>
            <a:ext cx="7570370" cy="3385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lvl="0">
              <a:lnSpc>
                <a:spcPct val="130000"/>
              </a:lnSpc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Noto Sans SC" pitchFamily="34" charset="-12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0A4AAFD-DCB4-D61F-12F4-B0BCA002A76A}"/>
              </a:ext>
            </a:extLst>
          </p:cNvPr>
          <p:cNvSpPr txBox="1"/>
          <p:nvPr/>
        </p:nvSpPr>
        <p:spPr>
          <a:xfrm>
            <a:off x="863364" y="2587547"/>
            <a:ext cx="57667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解答：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(1) 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凡是使用 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TCP 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的应用层协议，都是需要可靠传送应用层协议的数据。但为什么不是所有的应用层协议都使用 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TCP 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呢？这是因为 </a:t>
            </a:r>
            <a:r>
              <a:rPr lang="en-US" altLang="zh-CN" sz="16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TCP </a:t>
            </a:r>
            <a:r>
              <a:rPr lang="zh-CN" altLang="en-US" sz="16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的开销太大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，而有的数据并不一定要使用 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TCP 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来传送。用 </a:t>
            </a:r>
            <a:r>
              <a:rPr lang="en-US" altLang="zh-CN" sz="16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UDP </a:t>
            </a:r>
            <a:r>
              <a:rPr lang="zh-CN" altLang="en-US" sz="16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传送数据的开销很小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。例如 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RIP 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路由选择协议，在和相邻的路由器交换路由信息时，如果丢失了，则下一次还会再发送（每隔一定的时间发送一次）。这样就比使用 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TCP 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更加有利。</a:t>
            </a:r>
            <a:endParaRPr lang="en-US" altLang="zh-CN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BEEAEC7-9D41-C9BD-913E-85B9C5DB98D8}"/>
              </a:ext>
            </a:extLst>
          </p:cNvPr>
          <p:cNvSpPr txBox="1"/>
          <p:nvPr/>
        </p:nvSpPr>
        <p:spPr>
          <a:xfrm>
            <a:off x="429343" y="1293800"/>
            <a:ext cx="10334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 </a:t>
            </a:r>
            <a:r>
              <a:rPr lang="en-US" altLang="zh-CN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T-6-46 </a:t>
            </a:r>
            <a:r>
              <a:rPr lang="zh-CN" altLang="en-US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表示了各应用协议在层次中的位置</a:t>
            </a:r>
            <a:endParaRPr lang="en-US" altLang="zh-CN" b="1" dirty="0">
              <a:solidFill>
                <a:srgbClr val="00000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r>
              <a:rPr lang="en-US" altLang="zh-CN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(1) </a:t>
            </a:r>
            <a:r>
              <a:rPr lang="zh-CN" altLang="en-US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简单讨论一下为什么有的应用层协议要使用 </a:t>
            </a:r>
            <a:r>
              <a:rPr lang="en-US" altLang="zh-CN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TCP</a:t>
            </a:r>
            <a:r>
              <a:rPr lang="zh-CN" altLang="en-US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，而有的却要使用 </a:t>
            </a:r>
            <a:r>
              <a:rPr lang="en-US" altLang="zh-CN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UDP</a:t>
            </a:r>
            <a:r>
              <a:rPr lang="zh-CN" altLang="en-US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？</a:t>
            </a:r>
            <a:r>
              <a:rPr lang="en-US" altLang="zh-CN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(2) </a:t>
            </a:r>
            <a:r>
              <a:rPr lang="zh-CN" altLang="en-US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为什么 </a:t>
            </a:r>
            <a:r>
              <a:rPr lang="en-US" altLang="zh-CN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MIME </a:t>
            </a:r>
            <a:r>
              <a:rPr lang="zh-CN" altLang="en-US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画在 </a:t>
            </a:r>
            <a:r>
              <a:rPr lang="en-US" altLang="zh-CN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SMTP </a:t>
            </a:r>
            <a:r>
              <a:rPr lang="zh-CN" altLang="en-US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之上？</a:t>
            </a:r>
            <a:r>
              <a:rPr lang="en-US" altLang="zh-CN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(3) </a:t>
            </a:r>
            <a:r>
              <a:rPr lang="zh-CN" altLang="en-US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为什么路由选择协议 </a:t>
            </a:r>
            <a:r>
              <a:rPr lang="en-US" altLang="zh-CN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RIP </a:t>
            </a:r>
            <a:r>
              <a:rPr lang="zh-CN" altLang="en-US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放在应用层？</a:t>
            </a:r>
            <a:endParaRPr lang="en-US" altLang="zh-CN" b="1" dirty="0">
              <a:solidFill>
                <a:srgbClr val="00000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A2AA8BD-31A1-9D07-AD6F-16FF2DE6B88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630" b="8459"/>
          <a:stretch>
            <a:fillRect/>
          </a:stretch>
        </p:blipFill>
        <p:spPr>
          <a:xfrm>
            <a:off x="6978074" y="2116503"/>
            <a:ext cx="4226602" cy="1994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4F41420-AED9-10A1-D5F2-F7CFC76F6592}"/>
              </a:ext>
            </a:extLst>
          </p:cNvPr>
          <p:cNvSpPr txBox="1"/>
          <p:nvPr/>
        </p:nvSpPr>
        <p:spPr>
          <a:xfrm>
            <a:off x="790600" y="4517553"/>
            <a:ext cx="92430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(2) </a:t>
            </a:r>
            <a:r>
              <a:rPr lang="en-US" altLang="zh-CN" sz="16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MIME </a:t>
            </a:r>
            <a:r>
              <a:rPr lang="zh-CN" altLang="en-US" sz="16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并不是一个独立的邮件传送协议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MIME 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在其邮件首部中说明了邮件的数据类型（如文本、声音、图像、视像等）。在 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MIME 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邮件中，可同时传送多种类型的数据，这在多媒体通信的环境下是非常有用的。但 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MIME 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不能单独使用，它是在 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SMTP 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上面的一个协议。</a:t>
            </a:r>
          </a:p>
          <a:p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(3) </a:t>
            </a:r>
            <a:r>
              <a:rPr lang="en-US" altLang="zh-CN" sz="16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RIP </a:t>
            </a:r>
            <a:r>
              <a:rPr lang="zh-CN" altLang="en-US" sz="16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协议使用运输层的用户数据报 </a:t>
            </a:r>
            <a:r>
              <a:rPr lang="en-US" altLang="zh-CN" sz="16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UDP </a:t>
            </a:r>
            <a:r>
              <a:rPr lang="zh-CN" altLang="en-US" sz="16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进行传送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（使用 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UDP 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的端口 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520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）。因此 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RIP 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的位置应当在应用层，在 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UDP 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的上面。</a:t>
            </a:r>
          </a:p>
        </p:txBody>
      </p:sp>
    </p:spTree>
    <p:extLst>
      <p:ext uri="{BB962C8B-B14F-4D97-AF65-F5344CB8AC3E}">
        <p14:creationId xmlns:p14="http://schemas.microsoft.com/office/powerpoint/2010/main" val="28237620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" grpId="0"/>
      <p:bldP spid="5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23-d2tarqtnfo2stf9djkm0.jpg"/>
          <p:cNvPicPr>
            <a:picLocks noChangeAspect="1"/>
          </p:cNvPicPr>
          <p:nvPr/>
        </p:nvPicPr>
        <p:blipFill>
          <a:blip r:embed="rId3"/>
          <a:srcRect t="104" b="104"/>
          <a:stretch/>
        </p:blipFill>
        <p:spPr>
          <a:xfrm flipH="1">
            <a:off x="0" y="2540"/>
            <a:ext cx="12192000" cy="685546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7380" y="2440940"/>
            <a:ext cx="7527290" cy="180467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46000"/>
                </a:srgbClr>
              </a:gs>
              <a:gs pos="30000">
                <a:srgbClr val="F9FBFD">
                  <a:alpha val="69000"/>
                </a:srgbClr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627380" y="2440940"/>
            <a:ext cx="7527290" cy="1804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941909" y="845595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41909" y="84559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41909" y="942569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41909" y="942569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941909" y="1039543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941909" y="1039543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1" name="Image 1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6200000">
            <a:off x="10527665" y="365125"/>
            <a:ext cx="262890" cy="1170305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856615" y="5796915"/>
            <a:ext cx="3632835" cy="33147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941909" y="4429709"/>
            <a:ext cx="5154091" cy="3314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90000"/>
              </a:lnSpc>
            </a:pPr>
            <a:r>
              <a:rPr lang="zh-CN" altLang="en-US" sz="2800" b="1" dirty="0">
                <a:solidFill>
                  <a:srgbClr val="000000"/>
                </a:solidFill>
                <a:latin typeface="+mn-ea"/>
                <a:cs typeface="MiSans" pitchFamily="34" charset="-120"/>
              </a:rPr>
              <a:t>汇报人：林银蕊 甘芝清 黄慧雯</a:t>
            </a:r>
          </a:p>
        </p:txBody>
      </p:sp>
      <p:sp>
        <p:nvSpPr>
          <p:cNvPr id="14" name="Text 10"/>
          <p:cNvSpPr/>
          <p:nvPr/>
        </p:nvSpPr>
        <p:spPr>
          <a:xfrm>
            <a:off x="6933565" y="5819775"/>
            <a:ext cx="4448810" cy="366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9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汇报日期：2025/</a:t>
            </a:r>
            <a:r>
              <a:rPr lang="en-US" altLang="zh-CN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</a:t>
            </a: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/0</a:t>
            </a:r>
            <a:r>
              <a:rPr lang="en-US" altLang="zh-CN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2000" dirty="0"/>
          </a:p>
        </p:txBody>
      </p:sp>
      <p:sp>
        <p:nvSpPr>
          <p:cNvPr id="15" name="Shape 11"/>
          <p:cNvSpPr/>
          <p:nvPr/>
        </p:nvSpPr>
        <p:spPr>
          <a:xfrm>
            <a:off x="2051663" y="5982681"/>
            <a:ext cx="6486525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6" name="Shape 12"/>
          <p:cNvSpPr/>
          <p:nvPr/>
        </p:nvSpPr>
        <p:spPr>
          <a:xfrm>
            <a:off x="732155" y="3269615"/>
            <a:ext cx="5892800" cy="8934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732155" y="3269615"/>
            <a:ext cx="5892800" cy="893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>
              <a:lnSpc>
                <a:spcPct val="130000"/>
              </a:lnSpc>
            </a:pPr>
            <a:r>
              <a:rPr lang="en-US" sz="5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732155" y="2532380"/>
            <a:ext cx="6677660" cy="70929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732155" y="2532380"/>
            <a:ext cx="6677660" cy="7092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>
              <a:lnSpc>
                <a:spcPct val="130000"/>
              </a:lnSpc>
            </a:pPr>
            <a:r>
              <a:rPr lang="en-US" sz="3200" dirty="0">
                <a:solidFill>
                  <a:srgbClr val="4B62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 FOR READING！</a:t>
            </a:r>
            <a:endParaRPr lang="en-US" sz="1600" dirty="0"/>
          </a:p>
        </p:txBody>
      </p:sp>
      <p:pic>
        <p:nvPicPr>
          <p:cNvPr id="20" name="Image 2" descr="https://kimi-img.moonshot.cn/pub/slides/slides_tmpl/image/25-09-05-17:31:23-d2tarqtnfo2stf9djkm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5805" y="1319530"/>
            <a:ext cx="3823335" cy="422783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622</Words>
  <Application>Microsoft Office PowerPoint</Application>
  <PresentationFormat>宽屏</PresentationFormat>
  <Paragraphs>35</Paragraphs>
  <Slides>6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2" baseType="lpstr">
      <vt:lpstr>Calibri</vt:lpstr>
      <vt:lpstr>Arial</vt:lpstr>
      <vt:lpstr>宋体</vt:lpstr>
      <vt:lpstr>等线</vt:lpstr>
      <vt:lpstr>MiSans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第1章 概述习题讲解</dc:title>
  <dc:subject>第1章 概述习题讲解</dc:subject>
  <dc:creator>Kimi</dc:creator>
  <cp:lastModifiedBy>yier gan</cp:lastModifiedBy>
  <cp:revision>35</cp:revision>
  <dcterms:created xsi:type="dcterms:W3CDTF">2025-12-03T01:33:56Z</dcterms:created>
  <dcterms:modified xsi:type="dcterms:W3CDTF">2025-12-28T11:27:08Z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{"Label":"第1章 概述习题讲解","ContentProducer":"001191110108MACG2KBH8F10000","ProduceID":"d4np39ptoom42qb1fqqg","ReservedCode1":"","ContentPropagator":"001191110108MACG2KBH8F20000","PropagateID":"d4np39ptoom42qb1fqqg","ReservedCode2":""}</vt:lpwstr>
  </property>
</Properties>
</file>